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78" r:id="rId7"/>
    <p:sldId id="259" r:id="rId8"/>
    <p:sldId id="260" r:id="rId9"/>
    <p:sldId id="261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E6FF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F84D8E-966C-43BC-9A50-A119DFB13B54}" v="1" dt="2022-10-16T07:25:12.308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6432" autoAdjust="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10/16/2022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10/16/2022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0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674" y="1280161"/>
            <a:ext cx="5687668" cy="1977104"/>
          </a:xfrm>
        </p:spPr>
        <p:txBody>
          <a:bodyPr/>
          <a:lstStyle/>
          <a:p>
            <a:r>
              <a:rPr lang="en-US" sz="1800" dirty="0"/>
              <a:t>Multi-lingual survey based on speech recognition using radisys engage digital platform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#tadhack2022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674" y="3600736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cs typeface="Aldhabi" panose="020B0604020202020204" pitchFamily="2" charset="-78"/>
              </a:rPr>
              <a:t>Rajkumar</a:t>
            </a:r>
            <a:br>
              <a:rPr lang="en-US" dirty="0">
                <a:latin typeface="+mj-lt"/>
                <a:cs typeface="Aldhabi" panose="020B0604020202020204" pitchFamily="2" charset="-78"/>
              </a:rPr>
            </a:br>
            <a:r>
              <a:rPr lang="en-US" dirty="0">
                <a:latin typeface="+mj-lt"/>
                <a:cs typeface="Aldhabi" panose="020B0604020202020204" pitchFamily="2" charset="-78"/>
              </a:rPr>
              <a:t>Gopesh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cap="none" spc="200" dirty="0">
                <a:solidFill>
                  <a:schemeClr val="accent6"/>
                </a:solidFill>
                <a:ea typeface="+mn-ea"/>
                <a:cs typeface="+mn-cs"/>
              </a:rPr>
              <a:t>THE HACK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2"/>
            <a:ext cx="7124897" cy="3203455"/>
          </a:xfrm>
        </p:spPr>
        <p:txBody>
          <a:bodyPr/>
          <a:lstStyle/>
          <a:p>
            <a:r>
              <a:rPr lang="en-US" sz="1800" dirty="0"/>
              <a:t>The idea is to enable capture survey response using Interactive Voice Recognition and Response (IVRR) system over WebRTC/Phone call using </a:t>
            </a:r>
            <a:r>
              <a:rPr lang="en-US" sz="1800" b="1" dirty="0"/>
              <a:t>Radisys Engage Digital Platform. </a:t>
            </a:r>
          </a:p>
          <a:p>
            <a:endParaRPr lang="en-US" sz="1800" b="1" dirty="0"/>
          </a:p>
          <a:p>
            <a:r>
              <a:rPr lang="en-US" sz="1800" dirty="0"/>
              <a:t>The surveys can be done for Globally/Locally in different domains such as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Voting for Movie Nominations/Winners 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Voting/Nominating Predicting the finalist winners in Sports events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TV reality show registration before participation</a:t>
            </a:r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069" y="695093"/>
            <a:ext cx="4919354" cy="66749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9594" y="1873815"/>
            <a:ext cx="2556579" cy="365125"/>
          </a:xfrm>
        </p:spPr>
        <p:txBody>
          <a:bodyPr/>
          <a:lstStyle/>
          <a:p>
            <a:r>
              <a:rPr lang="en-US" dirty="0"/>
              <a:t>Crowded Inbox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4"/>
            <a:ext cx="2556579" cy="1328236"/>
          </a:xfrm>
        </p:spPr>
        <p:txBody>
          <a:bodyPr/>
          <a:lstStyle/>
          <a:p>
            <a:r>
              <a:rPr lang="en-US" dirty="0"/>
              <a:t>Our inboxes are crowded; our junk folders are full. It’s easy to overlook the invitation to an online survey.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38997" y="1873815"/>
            <a:ext cx="2556578" cy="365125"/>
          </a:xfrm>
        </p:spPr>
        <p:txBody>
          <a:bodyPr/>
          <a:lstStyle/>
          <a:p>
            <a:r>
              <a:rPr lang="en-US" dirty="0"/>
              <a:t>Manual Surveys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7" y="2178444"/>
            <a:ext cx="2556578" cy="1291081"/>
          </a:xfrm>
        </p:spPr>
        <p:txBody>
          <a:bodyPr/>
          <a:lstStyle/>
          <a:p>
            <a:r>
              <a:rPr lang="en-US" dirty="0"/>
              <a:t>Taking surveys manually over Call can be time consuming and it beats the purpose of quicker feedback.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99595" y="4071261"/>
            <a:ext cx="2556577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9596" y="4383943"/>
            <a:ext cx="2556577" cy="1842686"/>
          </a:xfrm>
        </p:spPr>
        <p:txBody>
          <a:bodyPr/>
          <a:lstStyle/>
          <a:p>
            <a:r>
              <a:rPr lang="en-US" dirty="0"/>
              <a:t>Not everyone has a Computer, or a tablet or a smart phone to participate in online surveys. Access to some people is easier by phone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38997" y="4071261"/>
            <a:ext cx="2556578" cy="365125"/>
          </a:xfrm>
        </p:spPr>
        <p:txBody>
          <a:bodyPr/>
          <a:lstStyle/>
          <a:p>
            <a:r>
              <a:rPr lang="en-US" dirty="0"/>
              <a:t>Language Barrier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38997" y="4375890"/>
            <a:ext cx="2556578" cy="1291081"/>
          </a:xfrm>
        </p:spPr>
        <p:txBody>
          <a:bodyPr/>
          <a:lstStyle/>
          <a:p>
            <a:r>
              <a:rPr lang="en-US" dirty="0"/>
              <a:t>Supporting multiple languages and maintaining the responses can be difficult. </a:t>
            </a:r>
          </a:p>
        </p:txBody>
      </p:sp>
    </p:spTree>
    <p:extLst>
      <p:ext uri="{BB962C8B-B14F-4D97-AF65-F5344CB8AC3E}">
        <p14:creationId xmlns:p14="http://schemas.microsoft.com/office/powerpoint/2010/main" val="317177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716" y="1823625"/>
            <a:ext cx="4719884" cy="58003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Placeholder 90" descr="Hockey Stick Curve Graph with solid fill">
            <a:extLst>
              <a:ext uri="{FF2B5EF4-FFF2-40B4-BE49-F238E27FC236}">
                <a16:creationId xmlns:a16="http://schemas.microsoft.com/office/drawing/2014/main" id="{C6A83A1A-E2DA-4D40-B2A8-6FAABB76B4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404658" y="3330145"/>
            <a:ext cx="603504" cy="603504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Response Rate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546458"/>
            <a:ext cx="2640803" cy="1616414"/>
          </a:xfrm>
        </p:spPr>
        <p:txBody>
          <a:bodyPr/>
          <a:lstStyle/>
          <a:p>
            <a:r>
              <a:rPr lang="en-US" dirty="0"/>
              <a:t>An incoming towards a user mobile has more chance of getting a response than an email in the inbox. </a:t>
            </a:r>
          </a:p>
        </p:txBody>
      </p:sp>
      <p:pic>
        <p:nvPicPr>
          <p:cNvPr id="92" name="Picture Placeholder 91" descr="group of people icon">
            <a:extLst>
              <a:ext uri="{FF2B5EF4-FFF2-40B4-BE49-F238E27FC236}">
                <a16:creationId xmlns:a16="http://schemas.microsoft.com/office/drawing/2014/main" id="{B0B79D89-2FA7-4527-BF24-BD94083A08E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7503" y="4550146"/>
            <a:ext cx="2640803" cy="1616414"/>
          </a:xfrm>
        </p:spPr>
        <p:txBody>
          <a:bodyPr/>
          <a:lstStyle/>
          <a:p>
            <a:r>
              <a:rPr lang="en-US" dirty="0"/>
              <a:t>As the survey is targeted via web/phone number anybody who has access to the can participate</a:t>
            </a:r>
          </a:p>
        </p:txBody>
      </p:sp>
      <p:pic>
        <p:nvPicPr>
          <p:cNvPr id="93" name="Picture Placeholder 92">
            <a:extLst>
              <a:ext uri="{FF2B5EF4-FFF2-40B4-BE49-F238E27FC236}">
                <a16:creationId xmlns:a16="http://schemas.microsoft.com/office/drawing/2014/main" id="{72B05E96-95BD-47EE-996E-6B2C14EBD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7109232" y="3330145"/>
            <a:ext cx="603504" cy="603504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0" y="4218499"/>
            <a:ext cx="2640803" cy="365125"/>
          </a:xfrm>
        </p:spPr>
        <p:txBody>
          <a:bodyPr/>
          <a:lstStyle/>
          <a:p>
            <a:r>
              <a:rPr lang="en-US" dirty="0"/>
              <a:t>Automated Surveys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534014"/>
            <a:ext cx="2640803" cy="1616414"/>
          </a:xfrm>
        </p:spPr>
        <p:txBody>
          <a:bodyPr/>
          <a:lstStyle/>
          <a:p>
            <a:r>
              <a:rPr lang="en-US" dirty="0"/>
              <a:t>Completely Automated Survey to fetch questions and submit answers at the end of call reduces lot of manual effort and cost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Multilingual Support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640803" cy="1616414"/>
          </a:xfrm>
        </p:spPr>
        <p:txBody>
          <a:bodyPr/>
          <a:lstStyle/>
          <a:p>
            <a:r>
              <a:rPr lang="en-US" dirty="0"/>
              <a:t>Playing out the Questions in various languages targets more audience globally for Global surveys/events</a:t>
            </a:r>
          </a:p>
          <a:p>
            <a:endParaRPr lang="en-US" dirty="0"/>
          </a:p>
        </p:txBody>
      </p:sp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9972085" y="3358281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48">
            <a:extLst>
              <a:ext uri="{FF2B5EF4-FFF2-40B4-BE49-F238E27FC236}">
                <a16:creationId xmlns:a16="http://schemas.microsoft.com/office/drawing/2014/main" id="{D136AF9D-A79B-814F-DF1A-F9250F15C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445" y="438464"/>
            <a:ext cx="5859367" cy="58003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Solution ARCHITECTURE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59542B-73FF-498B-CF70-5FCFB1478807}"/>
              </a:ext>
            </a:extLst>
          </p:cNvPr>
          <p:cNvSpPr/>
          <p:nvPr/>
        </p:nvSpPr>
        <p:spPr>
          <a:xfrm>
            <a:off x="2930814" y="2024200"/>
            <a:ext cx="1472418" cy="8264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Google Home + IFTTT Trigger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D35FA0F-370F-C318-7CA9-44050558B921}"/>
              </a:ext>
            </a:extLst>
          </p:cNvPr>
          <p:cNvSpPr/>
          <p:nvPr/>
        </p:nvSpPr>
        <p:spPr>
          <a:xfrm>
            <a:off x="5766320" y="1445879"/>
            <a:ext cx="1602251" cy="19831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Radisys Engage Digital Platform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1DC5B5-EBAC-BAB1-704E-56DABFDA8910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4403232" y="2437439"/>
            <a:ext cx="13630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E6C85AF-1EF9-44C5-83B9-C310FBB42948}"/>
              </a:ext>
            </a:extLst>
          </p:cNvPr>
          <p:cNvSpPr/>
          <p:nvPr/>
        </p:nvSpPr>
        <p:spPr>
          <a:xfrm>
            <a:off x="8603239" y="2024200"/>
            <a:ext cx="1602251" cy="8264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Radisys Mobile/Web Client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DB88FFB-8495-5440-4EBF-AA875285FD3E}"/>
              </a:ext>
            </a:extLst>
          </p:cNvPr>
          <p:cNvCxnSpPr>
            <a:cxnSpLocks/>
            <a:stCxn id="33" idx="3"/>
            <a:endCxn id="58" idx="1"/>
          </p:cNvCxnSpPr>
          <p:nvPr/>
        </p:nvCxnSpPr>
        <p:spPr>
          <a:xfrm flipV="1">
            <a:off x="7368571" y="2437439"/>
            <a:ext cx="123466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530752B-A676-6B10-49BB-C01B78494E9D}"/>
              </a:ext>
            </a:extLst>
          </p:cNvPr>
          <p:cNvSpPr/>
          <p:nvPr/>
        </p:nvSpPr>
        <p:spPr>
          <a:xfrm>
            <a:off x="5766320" y="4144983"/>
            <a:ext cx="1602251" cy="826478"/>
          </a:xfrm>
          <a:prstGeom prst="roundRect">
            <a:avLst/>
          </a:prstGeom>
          <a:solidFill>
            <a:srgbClr val="29E6F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Survey Application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9D862B-81D2-CCD0-8E8A-DACA45270281}"/>
              </a:ext>
            </a:extLst>
          </p:cNvPr>
          <p:cNvCxnSpPr>
            <a:cxnSpLocks/>
            <a:stCxn id="33" idx="2"/>
            <a:endCxn id="66" idx="0"/>
          </p:cNvCxnSpPr>
          <p:nvPr/>
        </p:nvCxnSpPr>
        <p:spPr>
          <a:xfrm>
            <a:off x="6567446" y="3429000"/>
            <a:ext cx="0" cy="7159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8E2003C-9B2D-A3D1-992E-41DD86BD335E}"/>
              </a:ext>
            </a:extLst>
          </p:cNvPr>
          <p:cNvSpPr/>
          <p:nvPr/>
        </p:nvSpPr>
        <p:spPr>
          <a:xfrm>
            <a:off x="5766320" y="5653400"/>
            <a:ext cx="1602251" cy="8264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Question Pro </a:t>
            </a:r>
            <a:br>
              <a:rPr lang="en-US" sz="1400" dirty="0"/>
            </a:br>
            <a:r>
              <a:rPr lang="en-US" sz="1400" dirty="0"/>
              <a:t>REST Server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5833D24-287D-16C9-F7B8-24132FCDB5E9}"/>
              </a:ext>
            </a:extLst>
          </p:cNvPr>
          <p:cNvSpPr txBox="1"/>
          <p:nvPr/>
        </p:nvSpPr>
        <p:spPr>
          <a:xfrm>
            <a:off x="4901691" y="2484473"/>
            <a:ext cx="858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AA58E5D-5127-F087-681C-F321CFCF334D}"/>
              </a:ext>
            </a:extLst>
          </p:cNvPr>
          <p:cNvSpPr txBox="1"/>
          <p:nvPr/>
        </p:nvSpPr>
        <p:spPr>
          <a:xfrm>
            <a:off x="7745109" y="2517721"/>
            <a:ext cx="858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SIP/RTP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36CAA32-4097-22B7-4FD2-9ADA0A6E094B}"/>
              </a:ext>
            </a:extLst>
          </p:cNvPr>
          <p:cNvSpPr txBox="1"/>
          <p:nvPr/>
        </p:nvSpPr>
        <p:spPr>
          <a:xfrm>
            <a:off x="6096000" y="3703740"/>
            <a:ext cx="858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REST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8EAF85C-1D45-561A-75E8-9A72CEC89A45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>
            <a:off x="6567446" y="4971461"/>
            <a:ext cx="0" cy="6819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E1876D7-1042-7622-F9B5-93A32F9503BE}"/>
              </a:ext>
            </a:extLst>
          </p:cNvPr>
          <p:cNvSpPr txBox="1"/>
          <p:nvPr/>
        </p:nvSpPr>
        <p:spPr>
          <a:xfrm>
            <a:off x="6096000" y="5173931"/>
            <a:ext cx="858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AD875-FB73-E9D7-A50B-834D73A8BCB8}"/>
              </a:ext>
            </a:extLst>
          </p:cNvPr>
          <p:cNvSpPr txBox="1"/>
          <p:nvPr/>
        </p:nvSpPr>
        <p:spPr>
          <a:xfrm>
            <a:off x="8821784" y="5268679"/>
            <a:ext cx="3065416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Legends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Application developed for Hackathon</a:t>
            </a:r>
          </a:p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Trial Survey Application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97" y="1781423"/>
            <a:ext cx="7369930" cy="580029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RADISYS EDP FEATURES USED in the hack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47991" y="2645474"/>
            <a:ext cx="8715505" cy="402261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Click-to-Call (Trigger Call)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Inbound Calling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Interactive Voice Recognition and Response (IVRR)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Play announcements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Speech to Text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Text to Speech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dirty="0"/>
              <a:t>Rest APIs/Webhooks</a:t>
            </a: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C259BDD-35DF-471C-9AF0-858004861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/>
          <a:lstStyle/>
          <a:p>
            <a:fld id="{8D1FC6F8-0BCD-47E9-9C64-690771D9C1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332EFB-A5F4-469F-9C70-AB8197068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</p:spPr>
        <p:txBody>
          <a:bodyPr/>
          <a:lstStyle/>
          <a:p>
            <a:r>
              <a:rPr lang="en-US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71af3243-3dd4-4a8d-8c0d-dd76da1f02a5"/>
    <ds:schemaRef ds:uri="http://purl.org/dc/terms/"/>
    <ds:schemaRef ds:uri="http://schemas.microsoft.com/office/2006/documentManagement/types"/>
    <ds:schemaRef ds:uri="230e9df3-be65-4c73-a93b-d1236ebd677e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16c05727-aa75-4e4a-9b5f-8a80a1165891"/>
    <ds:schemaRef ds:uri="http://schemas.microsoft.com/office/infopath/2007/PartnerControls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241</TotalTime>
  <Words>339</Words>
  <Application>Microsoft Office PowerPoint</Application>
  <PresentationFormat>Widescreen</PresentationFormat>
  <Paragraphs>54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 Bold</vt:lpstr>
      <vt:lpstr>Courier New</vt:lpstr>
      <vt:lpstr>Daytona Pro Light</vt:lpstr>
      <vt:lpstr>Office Theme</vt:lpstr>
      <vt:lpstr>Multi-lingual survey based on speech recognition using radisys engage digital platform   #tadhack2022</vt:lpstr>
      <vt:lpstr>THE HACK</vt:lpstr>
      <vt:lpstr>Problem</vt:lpstr>
      <vt:lpstr>Solution</vt:lpstr>
      <vt:lpstr>Solution ARCHITECTURE</vt:lpstr>
      <vt:lpstr>RADISYS EDP FEATURES USED in the hack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Ivr enabled survey using radisys engage digital platform   #tadhack2022</dc:title>
  <dc:creator>Rajkumar Ananthu Athmarao</dc:creator>
  <cp:lastModifiedBy>Venkata Phani Madhava Penumarty</cp:lastModifiedBy>
  <cp:revision>4</cp:revision>
  <dcterms:created xsi:type="dcterms:W3CDTF">2022-10-16T03:19:28Z</dcterms:created>
  <dcterms:modified xsi:type="dcterms:W3CDTF">2022-10-16T07:29:20Z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8aa00c31-701e-4223-8b9c-13bd86c6a24f_Enabled">
    <vt:lpwstr>true</vt:lpwstr>
  </property>
  <property fmtid="{D5CDD505-2E9C-101B-9397-08002B2CF9AE}" pid="4" name="MSIP_Label_8aa00c31-701e-4223-8b9c-13bd86c6a24f_SetDate">
    <vt:lpwstr>2022-10-16T03:19:28Z</vt:lpwstr>
  </property>
  <property fmtid="{D5CDD505-2E9C-101B-9397-08002B2CF9AE}" pid="5" name="MSIP_Label_8aa00c31-701e-4223-8b9c-13bd86c6a24f_Method">
    <vt:lpwstr>Standard</vt:lpwstr>
  </property>
  <property fmtid="{D5CDD505-2E9C-101B-9397-08002B2CF9AE}" pid="6" name="MSIP_Label_8aa00c31-701e-4223-8b9c-13bd86c6a24f_Name">
    <vt:lpwstr>8aa00c31-701e-4223-8b9c-13bd86c6a24f</vt:lpwstr>
  </property>
  <property fmtid="{D5CDD505-2E9C-101B-9397-08002B2CF9AE}" pid="7" name="MSIP_Label_8aa00c31-701e-4223-8b9c-13bd86c6a24f_SiteId">
    <vt:lpwstr>d05e4a96-dcd9-4c15-a71a-9c868da4f308</vt:lpwstr>
  </property>
  <property fmtid="{D5CDD505-2E9C-101B-9397-08002B2CF9AE}" pid="8" name="MSIP_Label_8aa00c31-701e-4223-8b9c-13bd86c6a24f_ActionId">
    <vt:lpwstr>7e83063d-1ce8-4cf4-96c7-04db008a6633</vt:lpwstr>
  </property>
  <property fmtid="{D5CDD505-2E9C-101B-9397-08002B2CF9AE}" pid="9" name="MSIP_Label_8aa00c31-701e-4223-8b9c-13bd86c6a24f_ContentBits">
    <vt:lpwstr>0</vt:lpwstr>
  </property>
</Properties>
</file>